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72" r:id="rId11"/>
  </p:sldIdLst>
  <p:sldSz cx="12192000" cy="6858000"/>
  <p:notesSz cx="6858000" cy="9144000"/>
  <p:embeddedFontLst>
    <p:embeddedFont>
      <p:font typeface="Calibri" panose="020F0502020204030204" pitchFamily="34" charset="0"/>
      <p:regular r:id="rId13"/>
      <p:bold r:id="rId14"/>
      <p:italic r:id="rId15"/>
      <p:boldItalic r:id="rId16"/>
    </p:embeddedFont>
    <p:embeddedFont>
      <p:font typeface="Comic Sans MS" panose="030F0702030302020204" pitchFamily="66" charset="0"/>
      <p:regular r:id="rId17"/>
      <p:bold r:id="rId18"/>
      <p:italic r:id="rId19"/>
      <p:boldItalic r:id="rId20"/>
    </p:embeddedFont>
    <p:embeddedFont>
      <p:font typeface="Work Sans" pitchFamily="2" charset="0"/>
      <p:regular r:id="rId21"/>
      <p:bold r:id="rId22"/>
      <p:italic r:id="rId23"/>
      <p:boldItalic r:id="rId24"/>
    </p:embeddedFont>
    <p:embeddedFont>
      <p:font typeface="Work Sans Light" pitchFamily="2" charset="0"/>
      <p:regular r:id="rId25"/>
      <p:bold r:id="rId26"/>
      <p:italic r:id="rId27"/>
      <p:boldItalic r:id="rId28"/>
    </p:embeddedFont>
    <p:embeddedFont>
      <p:font typeface="Work Sans Medium"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4" roundtripDataSignature="AMtx7miCfCUHZfLUcF3E8Iy/RVUKzVNXT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2" d="100"/>
          <a:sy n="102" d="100"/>
        </p:scale>
        <p:origin x="91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21" Type="http://schemas.openxmlformats.org/officeDocument/2006/relationships/font" Target="fonts/font9.fntdata"/><Relationship Id="rId34" Type="http://customschemas.google.com/relationships/presentationmetadata" Target="meta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font" Target="fonts/font20.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CO"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 name="Google Shape;98;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 name="Google Shape;99;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5" name="Google Shape;22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5" name="Google Shape;105;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6" name="Google Shape;106;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CO"/>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1" name="Google Shape;111;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1dffee4ffba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1dffee4ffba_0_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 name="Google Shape;121;g1dffee4ffba_0_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s-CO"/>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dffee4ffba_0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1dffee4ffba_0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8" name="Google Shape;128;g1dffee4ffba_0_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s-CO"/>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4" name="Google Shape;134;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1dffee4ffba_0_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1dffee4ffba_0_1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2" name="Google Shape;142;g1dffee4ffba_0_1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s-CO"/>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dffee4ffba_0_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dffee4ffba_0_2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9" name="Google Shape;149;g1dffee4ffba_0_2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s-CO"/>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dffee4ffba_0_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1dffee4ffba_0_1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g1dffee4ffba_0_1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s-CO"/>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Diapositiva de título">
  <p:cSld name="1_Diapositiva de título">
    <p:spTree>
      <p:nvGrpSpPr>
        <p:cNvPr id="1" name="Shape 15"/>
        <p:cNvGrpSpPr/>
        <p:nvPr/>
      </p:nvGrpSpPr>
      <p:grpSpPr>
        <a:xfrm>
          <a:off x="0" y="0"/>
          <a:ext cx="0" cy="0"/>
          <a:chOff x="0" y="0"/>
          <a:chExt cx="0" cy="0"/>
        </a:xfrm>
      </p:grpSpPr>
      <p:pic>
        <p:nvPicPr>
          <p:cNvPr id="16" name="Google Shape;16;p9" descr="Interfaz de usuario gráfica, Texto, Aplicación&#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56"/>
        <p:cNvGrpSpPr/>
        <p:nvPr/>
      </p:nvGrpSpPr>
      <p:grpSpPr>
        <a:xfrm>
          <a:off x="0" y="0"/>
          <a:ext cx="0" cy="0"/>
          <a:chOff x="0" y="0"/>
          <a:chExt cx="0" cy="0"/>
        </a:xfrm>
      </p:grpSpPr>
      <p:sp>
        <p:nvSpPr>
          <p:cNvPr id="57" name="Google Shape;57;p1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18"/>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9" name="Google Shape;59;p18"/>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 name="Google Shape;60;p18"/>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1" name="Google Shape;61;p18"/>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65"/>
        <p:cNvGrpSpPr/>
        <p:nvPr/>
      </p:nvGrpSpPr>
      <p:grpSpPr>
        <a:xfrm>
          <a:off x="0" y="0"/>
          <a:ext cx="0" cy="0"/>
          <a:chOff x="0" y="0"/>
          <a:chExt cx="0" cy="0"/>
        </a:xfrm>
      </p:grpSpPr>
      <p:sp>
        <p:nvSpPr>
          <p:cNvPr id="66" name="Google Shape;66;p1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70"/>
        <p:cNvGrpSpPr/>
        <p:nvPr/>
      </p:nvGrpSpPr>
      <p:grpSpPr>
        <a:xfrm>
          <a:off x="0" y="0"/>
          <a:ext cx="0" cy="0"/>
          <a:chOff x="0" y="0"/>
          <a:chExt cx="0" cy="0"/>
        </a:xfrm>
      </p:grpSpPr>
      <p:sp>
        <p:nvSpPr>
          <p:cNvPr id="71" name="Google Shape;71;p2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20"/>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3" name="Google Shape;73;p20"/>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4" name="Google Shape;74;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77"/>
        <p:cNvGrpSpPr/>
        <p:nvPr/>
      </p:nvGrpSpPr>
      <p:grpSpPr>
        <a:xfrm>
          <a:off x="0" y="0"/>
          <a:ext cx="0" cy="0"/>
          <a:chOff x="0" y="0"/>
          <a:chExt cx="0" cy="0"/>
        </a:xfrm>
      </p:grpSpPr>
      <p:sp>
        <p:nvSpPr>
          <p:cNvPr id="78" name="Google Shape;78;p2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9" name="Google Shape;79;p21"/>
          <p:cNvSpPr>
            <a:spLocks noGrp="1"/>
          </p:cNvSpPr>
          <p:nvPr>
            <p:ph type="pic" idx="2"/>
          </p:nvPr>
        </p:nvSpPr>
        <p:spPr>
          <a:xfrm>
            <a:off x="5183188" y="987425"/>
            <a:ext cx="6172200" cy="4873625"/>
          </a:xfrm>
          <a:prstGeom prst="rect">
            <a:avLst/>
          </a:prstGeom>
          <a:noFill/>
          <a:ln>
            <a:noFill/>
          </a:ln>
        </p:spPr>
      </p:sp>
      <p:sp>
        <p:nvSpPr>
          <p:cNvPr id="80" name="Google Shape;80;p21"/>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1" name="Google Shape;81;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84"/>
        <p:cNvGrpSpPr/>
        <p:nvPr/>
      </p:nvGrpSpPr>
      <p:grpSpPr>
        <a:xfrm>
          <a:off x="0" y="0"/>
          <a:ext cx="0" cy="0"/>
          <a:chOff x="0" y="0"/>
          <a:chExt cx="0" cy="0"/>
        </a:xfrm>
      </p:grpSpPr>
      <p:sp>
        <p:nvSpPr>
          <p:cNvPr id="85" name="Google Shape;85;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22"/>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7" name="Google Shape;87;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90"/>
        <p:cNvGrpSpPr/>
        <p:nvPr/>
      </p:nvGrpSpPr>
      <p:grpSpPr>
        <a:xfrm>
          <a:off x="0" y="0"/>
          <a:ext cx="0" cy="0"/>
          <a:chOff x="0" y="0"/>
          <a:chExt cx="0" cy="0"/>
        </a:xfrm>
      </p:grpSpPr>
      <p:sp>
        <p:nvSpPr>
          <p:cNvPr id="91" name="Google Shape;91;p23"/>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23"/>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_Encabezado de sección">
  <p:cSld name="2_Encabezado de sección">
    <p:spTree>
      <p:nvGrpSpPr>
        <p:cNvPr id="1" name="Shape 17"/>
        <p:cNvGrpSpPr/>
        <p:nvPr/>
      </p:nvGrpSpPr>
      <p:grpSpPr>
        <a:xfrm>
          <a:off x="0" y="0"/>
          <a:ext cx="0" cy="0"/>
          <a:chOff x="0" y="0"/>
          <a:chExt cx="0" cy="0"/>
        </a:xfrm>
      </p:grpSpPr>
      <p:pic>
        <p:nvPicPr>
          <p:cNvPr id="18" name="Google Shape;18;p10" descr="Patrón de fondo&#10;&#10;Descripción generada automáticamente"/>
          <p:cNvPicPr preferRelativeResize="0"/>
          <p:nvPr/>
        </p:nvPicPr>
        <p:blipFill rotWithShape="1">
          <a:blip r:embed="rId2">
            <a:alphaModFix/>
          </a:blip>
          <a:srcRect/>
          <a:stretch/>
        </p:blipFill>
        <p:spPr>
          <a:xfrm>
            <a:off x="0" y="0"/>
            <a:ext cx="12192000" cy="6858000"/>
          </a:xfrm>
          <a:prstGeom prst="rect">
            <a:avLst/>
          </a:prstGeom>
          <a:noFill/>
          <a:ln>
            <a:noFill/>
          </a:ln>
        </p:spPr>
      </p:pic>
      <p:pic>
        <p:nvPicPr>
          <p:cNvPr id="19" name="Google Shape;19;p10"/>
          <p:cNvPicPr preferRelativeResize="0"/>
          <p:nvPr/>
        </p:nvPicPr>
        <p:blipFill rotWithShape="1">
          <a:blip r:embed="rId3">
            <a:alphaModFix/>
          </a:blip>
          <a:srcRect/>
          <a:stretch/>
        </p:blipFill>
        <p:spPr>
          <a:xfrm>
            <a:off x="11054859" y="303050"/>
            <a:ext cx="855785" cy="833982"/>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Diseño personalizado">
  <p:cSld name="Diseño personalizado">
    <p:bg>
      <p:bgPr>
        <a:blipFill>
          <a:blip r:embed="rId2">
            <a:alphaModFix/>
          </a:blip>
          <a:stretch>
            <a:fillRect/>
          </a:stretch>
        </a:blipFill>
        <a:effectLst/>
      </p:bgPr>
    </p:bg>
    <p:spTree>
      <p:nvGrpSpPr>
        <p:cNvPr id="1" name="Shape 20"/>
        <p:cNvGrpSpPr/>
        <p:nvPr/>
      </p:nvGrpSpPr>
      <p:grpSpPr>
        <a:xfrm>
          <a:off x="0" y="0"/>
          <a:ext cx="0" cy="0"/>
          <a:chOff x="0" y="0"/>
          <a:chExt cx="0" cy="0"/>
        </a:xfrm>
      </p:grpSpPr>
      <p:sp>
        <p:nvSpPr>
          <p:cNvPr id="21" name="Google Shape;21;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Encabezado de sección">
  <p:cSld name="1_Encabezado de sección">
    <p:spTree>
      <p:nvGrpSpPr>
        <p:cNvPr id="1" name="Shape 25"/>
        <p:cNvGrpSpPr/>
        <p:nvPr/>
      </p:nvGrpSpPr>
      <p:grpSpPr>
        <a:xfrm>
          <a:off x="0" y="0"/>
          <a:ext cx="0" cy="0"/>
          <a:chOff x="0" y="0"/>
          <a:chExt cx="0" cy="0"/>
        </a:xfrm>
      </p:grpSpPr>
      <p:pic>
        <p:nvPicPr>
          <p:cNvPr id="26" name="Google Shape;26;p12"/>
          <p:cNvPicPr preferRelativeResize="0"/>
          <p:nvPr/>
        </p:nvPicPr>
        <p:blipFill rotWithShape="1">
          <a:blip r:embed="rId2">
            <a:alphaModFix/>
          </a:blip>
          <a:srcRect/>
          <a:stretch/>
        </p:blipFill>
        <p:spPr>
          <a:xfrm>
            <a:off x="11027833" y="317431"/>
            <a:ext cx="811391" cy="790587"/>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27"/>
        <p:cNvGrpSpPr/>
        <p:nvPr/>
      </p:nvGrpSpPr>
      <p:grpSpPr>
        <a:xfrm>
          <a:off x="0" y="0"/>
          <a:ext cx="0" cy="0"/>
          <a:chOff x="0" y="0"/>
          <a:chExt cx="0" cy="0"/>
        </a:xfrm>
      </p:grpSpPr>
      <p:sp>
        <p:nvSpPr>
          <p:cNvPr id="28" name="Google Shape;28;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31"/>
        <p:cNvGrpSpPr/>
        <p:nvPr/>
      </p:nvGrpSpPr>
      <p:grpSpPr>
        <a:xfrm>
          <a:off x="0" y="0"/>
          <a:ext cx="0" cy="0"/>
          <a:chOff x="0" y="0"/>
          <a:chExt cx="0" cy="0"/>
        </a:xfrm>
      </p:grpSpPr>
      <p:sp>
        <p:nvSpPr>
          <p:cNvPr id="32" name="Google Shape;32;p14"/>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14"/>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4" name="Google Shape;34;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37"/>
        <p:cNvGrpSpPr/>
        <p:nvPr/>
      </p:nvGrpSpPr>
      <p:grpSpPr>
        <a:xfrm>
          <a:off x="0" y="0"/>
          <a:ext cx="0" cy="0"/>
          <a:chOff x="0" y="0"/>
          <a:chExt cx="0" cy="0"/>
        </a:xfrm>
      </p:grpSpPr>
      <p:sp>
        <p:nvSpPr>
          <p:cNvPr id="38" name="Google Shape;38;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1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43"/>
        <p:cNvGrpSpPr/>
        <p:nvPr/>
      </p:nvGrpSpPr>
      <p:grpSpPr>
        <a:xfrm>
          <a:off x="0" y="0"/>
          <a:ext cx="0" cy="0"/>
          <a:chOff x="0" y="0"/>
          <a:chExt cx="0" cy="0"/>
        </a:xfrm>
      </p:grpSpPr>
      <p:sp>
        <p:nvSpPr>
          <p:cNvPr id="44" name="Google Shape;44;p16"/>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16"/>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6" name="Google Shape;46;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49"/>
        <p:cNvGrpSpPr/>
        <p:nvPr/>
      </p:nvGrpSpPr>
      <p:grpSpPr>
        <a:xfrm>
          <a:off x="0" y="0"/>
          <a:ext cx="0" cy="0"/>
          <a:chOff x="0" y="0"/>
          <a:chExt cx="0" cy="0"/>
        </a:xfrm>
      </p:grpSpPr>
      <p:sp>
        <p:nvSpPr>
          <p:cNvPr id="50" name="Google Shape;50;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7"/>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 name="Google Shape;52;p17"/>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CO"/>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CO"/>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
          <p:cNvSpPr txBox="1"/>
          <p:nvPr/>
        </p:nvSpPr>
        <p:spPr>
          <a:xfrm>
            <a:off x="3386197" y="2475637"/>
            <a:ext cx="6453600" cy="1185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CO" sz="7100" b="1">
                <a:solidFill>
                  <a:srgbClr val="3F3F3F"/>
                </a:solidFill>
                <a:latin typeface="Work Sans"/>
                <a:ea typeface="Work Sans"/>
                <a:cs typeface="Work Sans"/>
                <a:sym typeface="Work Sans"/>
              </a:rPr>
              <a:t>DIGIWORM</a:t>
            </a:r>
            <a:endParaRPr sz="5700" b="1">
              <a:solidFill>
                <a:srgbClr val="3F3F3F"/>
              </a:solidFill>
              <a:latin typeface="Work Sans"/>
              <a:ea typeface="Work Sans"/>
              <a:cs typeface="Work Sans"/>
              <a:sym typeface="Work Sans"/>
            </a:endParaRPr>
          </a:p>
        </p:txBody>
      </p:sp>
      <p:sp>
        <p:nvSpPr>
          <p:cNvPr id="102" name="Google Shape;102;p1"/>
          <p:cNvSpPr txBox="1"/>
          <p:nvPr/>
        </p:nvSpPr>
        <p:spPr>
          <a:xfrm>
            <a:off x="7543800" y="4238625"/>
            <a:ext cx="37911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s-CO">
                <a:latin typeface="Calibri"/>
                <a:ea typeface="Calibri"/>
                <a:cs typeface="Calibri"/>
                <a:sym typeface="Calibri"/>
              </a:rPr>
              <a:t>Que cada "No" que recibas </a:t>
            </a:r>
            <a:endParaRPr>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es-CO">
                <a:latin typeface="Calibri"/>
                <a:ea typeface="Calibri"/>
                <a:cs typeface="Calibri"/>
                <a:sym typeface="Calibri"/>
              </a:rPr>
              <a:t>                se convierta en un impulso para continuar.</a:t>
            </a: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pic>
        <p:nvPicPr>
          <p:cNvPr id="227" name="Google Shape;227;p7" descr="Imagen que contiene Interfaz de usuario gráfica&#10;&#10;Descripción generada automáticamente"/>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
          <p:cNvSpPr txBox="1"/>
          <p:nvPr/>
        </p:nvSpPr>
        <p:spPr>
          <a:xfrm>
            <a:off x="4095752" y="2247901"/>
            <a:ext cx="4727700" cy="1508400"/>
          </a:xfrm>
          <a:prstGeom prst="rect">
            <a:avLst/>
          </a:prstGeom>
          <a:noFill/>
          <a:ln>
            <a:noFill/>
          </a:ln>
        </p:spPr>
        <p:txBody>
          <a:bodyPr spcFirstLastPara="1" wrap="square" lIns="91425" tIns="45700" rIns="91425" bIns="45700" anchor="t" anchorCtr="0">
            <a:spAutoFit/>
          </a:bodyPr>
          <a:lstStyle/>
          <a:p>
            <a:pPr marL="0" lvl="0" indent="0" algn="l" rtl="0">
              <a:spcBef>
                <a:spcPts val="0"/>
              </a:spcBef>
              <a:spcAft>
                <a:spcPts val="0"/>
              </a:spcAft>
              <a:buClr>
                <a:schemeClr val="dk1"/>
              </a:buClr>
              <a:buSzPts val="1100"/>
              <a:buFont typeface="Arial"/>
              <a:buNone/>
            </a:pPr>
            <a:r>
              <a:rPr lang="es-CO" sz="2300">
                <a:solidFill>
                  <a:schemeClr val="dk1"/>
                </a:solidFill>
                <a:latin typeface="Comic Sans MS"/>
                <a:ea typeface="Comic Sans MS"/>
                <a:cs typeface="Comic Sans MS"/>
                <a:sym typeface="Comic Sans MS"/>
              </a:rPr>
              <a:t>Magdy Velazco Velasco</a:t>
            </a:r>
            <a:endParaRPr sz="2300">
              <a:solidFill>
                <a:schemeClr val="dk1"/>
              </a:solidFill>
              <a:latin typeface="Comic Sans MS"/>
              <a:ea typeface="Comic Sans MS"/>
              <a:cs typeface="Comic Sans MS"/>
              <a:sym typeface="Comic Sans MS"/>
            </a:endParaRPr>
          </a:p>
          <a:p>
            <a:pPr marL="0" lvl="0" indent="0" algn="l" rtl="0">
              <a:spcBef>
                <a:spcPts val="0"/>
              </a:spcBef>
              <a:spcAft>
                <a:spcPts val="0"/>
              </a:spcAft>
              <a:buClr>
                <a:schemeClr val="dk1"/>
              </a:buClr>
              <a:buSzPts val="1100"/>
              <a:buFont typeface="Arial"/>
              <a:buNone/>
            </a:pPr>
            <a:r>
              <a:rPr lang="es-CO" sz="2300">
                <a:solidFill>
                  <a:schemeClr val="dk1"/>
                </a:solidFill>
                <a:latin typeface="Comic Sans MS"/>
                <a:ea typeface="Comic Sans MS"/>
                <a:cs typeface="Comic Sans MS"/>
                <a:sym typeface="Comic Sans MS"/>
              </a:rPr>
              <a:t>Juan David Julio Rodriguez</a:t>
            </a:r>
            <a:endParaRPr sz="2300">
              <a:solidFill>
                <a:schemeClr val="dk1"/>
              </a:solidFill>
              <a:latin typeface="Comic Sans MS"/>
              <a:ea typeface="Comic Sans MS"/>
              <a:cs typeface="Comic Sans MS"/>
              <a:sym typeface="Comic Sans MS"/>
            </a:endParaRPr>
          </a:p>
          <a:p>
            <a:pPr marL="0" lvl="0" indent="0" algn="l" rtl="0">
              <a:spcBef>
                <a:spcPts val="0"/>
              </a:spcBef>
              <a:spcAft>
                <a:spcPts val="0"/>
              </a:spcAft>
              <a:buClr>
                <a:schemeClr val="dk1"/>
              </a:buClr>
              <a:buSzPts val="1100"/>
              <a:buFont typeface="Arial"/>
              <a:buNone/>
            </a:pPr>
            <a:r>
              <a:rPr lang="es-CO" sz="2300">
                <a:solidFill>
                  <a:schemeClr val="dk1"/>
                </a:solidFill>
                <a:latin typeface="Comic Sans MS"/>
                <a:ea typeface="Comic Sans MS"/>
                <a:cs typeface="Comic Sans MS"/>
                <a:sym typeface="Comic Sans MS"/>
              </a:rPr>
              <a:t>Johan Santiago Villanueva Roa</a:t>
            </a:r>
            <a:endParaRPr sz="2300">
              <a:solidFill>
                <a:schemeClr val="dk1"/>
              </a:solidFill>
              <a:latin typeface="Comic Sans MS"/>
              <a:ea typeface="Comic Sans MS"/>
              <a:cs typeface="Comic Sans MS"/>
              <a:sym typeface="Comic Sans MS"/>
            </a:endParaRPr>
          </a:p>
          <a:p>
            <a:pPr marL="0" lvl="0" indent="0" algn="l" rtl="0">
              <a:spcBef>
                <a:spcPts val="0"/>
              </a:spcBef>
              <a:spcAft>
                <a:spcPts val="0"/>
              </a:spcAft>
              <a:buClr>
                <a:schemeClr val="dk1"/>
              </a:buClr>
              <a:buSzPts val="1100"/>
              <a:buFont typeface="Arial"/>
              <a:buNone/>
            </a:pPr>
            <a:r>
              <a:rPr lang="es-CO" sz="2300">
                <a:solidFill>
                  <a:schemeClr val="dk1"/>
                </a:solidFill>
                <a:latin typeface="Comic Sans MS"/>
                <a:ea typeface="Comic Sans MS"/>
                <a:cs typeface="Comic Sans MS"/>
                <a:sym typeface="Comic Sans MS"/>
              </a:rPr>
              <a:t>Johan Stiven Oliveros Silva</a:t>
            </a:r>
            <a:endParaRPr sz="2500">
              <a:solidFill>
                <a:schemeClr val="dk1"/>
              </a:solidFill>
              <a:latin typeface="Comic Sans MS"/>
              <a:ea typeface="Comic Sans MS"/>
              <a:cs typeface="Comic Sans MS"/>
              <a:sym typeface="Comic Sans M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2"/>
        <p:cNvGrpSpPr/>
        <p:nvPr/>
      </p:nvGrpSpPr>
      <p:grpSpPr>
        <a:xfrm>
          <a:off x="0" y="0"/>
          <a:ext cx="0" cy="0"/>
          <a:chOff x="0" y="0"/>
          <a:chExt cx="0" cy="0"/>
        </a:xfrm>
      </p:grpSpPr>
      <p:sp>
        <p:nvSpPr>
          <p:cNvPr id="113" name="Google Shape;113;p3"/>
          <p:cNvSpPr/>
          <p:nvPr/>
        </p:nvSpPr>
        <p:spPr>
          <a:xfrm>
            <a:off x="1157478" y="2685325"/>
            <a:ext cx="4367100" cy="3471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4" name="Google Shape;114;p3"/>
          <p:cNvSpPr txBox="1"/>
          <p:nvPr/>
        </p:nvSpPr>
        <p:spPr>
          <a:xfrm>
            <a:off x="2028851" y="1105950"/>
            <a:ext cx="3842700" cy="4848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8AA00"/>
              </a:buClr>
              <a:buSzPts val="4400"/>
              <a:buFont typeface="Work Sans Light"/>
              <a:buNone/>
            </a:pPr>
            <a:r>
              <a:rPr lang="es-CO" sz="2800" dirty="0">
                <a:solidFill>
                  <a:srgbClr val="38AA00"/>
                </a:solidFill>
                <a:latin typeface="Work Sans Light"/>
                <a:ea typeface="Work Sans Light"/>
                <a:cs typeface="Work Sans Light"/>
                <a:sym typeface="Work Sans Light"/>
              </a:rPr>
              <a:t>RESUMEN EJECUTIVO</a:t>
            </a:r>
            <a:endParaRPr sz="100" dirty="0"/>
          </a:p>
        </p:txBody>
      </p:sp>
      <p:sp>
        <p:nvSpPr>
          <p:cNvPr id="115" name="Google Shape;115;p3"/>
          <p:cNvSpPr txBox="1"/>
          <p:nvPr/>
        </p:nvSpPr>
        <p:spPr>
          <a:xfrm>
            <a:off x="1072725" y="2757150"/>
            <a:ext cx="4651800" cy="3237900"/>
          </a:xfrm>
          <a:prstGeom prst="rect">
            <a:avLst/>
          </a:prstGeom>
          <a:noFill/>
          <a:ln>
            <a:noFill/>
          </a:ln>
        </p:spPr>
        <p:txBody>
          <a:bodyPr spcFirstLastPara="1" wrap="square" lIns="91425" tIns="45700" rIns="91425" bIns="45700" anchor="t" anchorCtr="0">
            <a:spAutoFit/>
          </a:bodyPr>
          <a:lstStyle/>
          <a:p>
            <a:pPr marL="0" lvl="0" indent="0" algn="just" rtl="0">
              <a:lnSpc>
                <a:spcPct val="107916"/>
              </a:lnSpc>
              <a:spcBef>
                <a:spcPts val="0"/>
              </a:spcBef>
              <a:spcAft>
                <a:spcPts val="0"/>
              </a:spcAft>
              <a:buClr>
                <a:schemeClr val="dk1"/>
              </a:buClr>
              <a:buSzPts val="1100"/>
              <a:buFont typeface="Arial"/>
              <a:buNone/>
            </a:pPr>
            <a:r>
              <a:rPr lang="es-CO" sz="1200" dirty="0">
                <a:solidFill>
                  <a:schemeClr val="dk1"/>
                </a:solidFill>
                <a:latin typeface="Comic Sans MS"/>
                <a:ea typeface="Comic Sans MS"/>
                <a:cs typeface="Comic Sans MS"/>
                <a:sym typeface="Comic Sans MS"/>
              </a:rPr>
              <a:t>Digiworm es un software diseñado para ayudar a los usuarios a tener una mejor</a:t>
            </a:r>
            <a:r>
              <a:rPr lang="es-CO" sz="1000" dirty="0">
                <a:solidFill>
                  <a:schemeClr val="dk1"/>
                </a:solidFill>
                <a:latin typeface="Comic Sans MS"/>
                <a:ea typeface="Comic Sans MS"/>
                <a:cs typeface="Comic Sans MS"/>
                <a:sym typeface="Comic Sans MS"/>
              </a:rPr>
              <a:t> </a:t>
            </a:r>
            <a:r>
              <a:rPr lang="es-CO" sz="1200" dirty="0">
                <a:solidFill>
                  <a:schemeClr val="dk1"/>
                </a:solidFill>
                <a:latin typeface="Comic Sans MS"/>
                <a:ea typeface="Comic Sans MS"/>
                <a:cs typeface="Comic Sans MS"/>
                <a:sym typeface="Comic Sans MS"/>
              </a:rPr>
              <a:t>comunicación, con una interfaz amigable, el aplicativo permite interactuar como si fuera una red social como Facebook, pero con la privacidad empresarial.</a:t>
            </a:r>
            <a:endParaRPr sz="1200" dirty="0">
              <a:solidFill>
                <a:schemeClr val="dk1"/>
              </a:solidFill>
              <a:latin typeface="Comic Sans MS"/>
              <a:ea typeface="Comic Sans MS"/>
              <a:cs typeface="Comic Sans MS"/>
              <a:sym typeface="Comic Sans MS"/>
            </a:endParaRPr>
          </a:p>
          <a:p>
            <a:pPr marL="0" lvl="0" indent="0" algn="just" rtl="0">
              <a:lnSpc>
                <a:spcPct val="107916"/>
              </a:lnSpc>
              <a:spcBef>
                <a:spcPts val="800"/>
              </a:spcBef>
              <a:spcAft>
                <a:spcPts val="0"/>
              </a:spcAft>
              <a:buClr>
                <a:schemeClr val="dk1"/>
              </a:buClr>
              <a:buSzPts val="1100"/>
              <a:buFont typeface="Arial"/>
              <a:buNone/>
            </a:pPr>
            <a:r>
              <a:rPr lang="es-CO" sz="1200" dirty="0">
                <a:solidFill>
                  <a:schemeClr val="dk1"/>
                </a:solidFill>
                <a:latin typeface="Comic Sans MS"/>
                <a:ea typeface="Comic Sans MS"/>
                <a:cs typeface="Comic Sans MS"/>
                <a:sym typeface="Comic Sans MS"/>
              </a:rPr>
              <a:t>Una de las principales ventajas de digiworm es que los usuarios tendrán acceso a publicaciones de interés para cada uno de los trabajadores, foros donde se podrán discutir y presentar ideas innovadoras , talleres de capacitación empresarial, así como también para integración de la empresa  .</a:t>
            </a:r>
            <a:endParaRPr sz="1200" dirty="0">
              <a:solidFill>
                <a:schemeClr val="dk1"/>
              </a:solidFill>
              <a:latin typeface="Comic Sans MS"/>
              <a:ea typeface="Comic Sans MS"/>
              <a:cs typeface="Comic Sans MS"/>
              <a:sym typeface="Comic Sans MS"/>
            </a:endParaRPr>
          </a:p>
          <a:p>
            <a:pPr marL="0" lvl="0" indent="0" algn="just" rtl="0">
              <a:lnSpc>
                <a:spcPct val="107916"/>
              </a:lnSpc>
              <a:spcBef>
                <a:spcPts val="800"/>
              </a:spcBef>
              <a:spcAft>
                <a:spcPts val="0"/>
              </a:spcAft>
              <a:buClr>
                <a:schemeClr val="dk1"/>
              </a:buClr>
              <a:buSzPts val="1100"/>
              <a:buFont typeface="Arial"/>
              <a:buNone/>
            </a:pPr>
            <a:r>
              <a:rPr lang="es-CO" sz="1200" dirty="0">
                <a:solidFill>
                  <a:schemeClr val="dk1"/>
                </a:solidFill>
                <a:latin typeface="Comic Sans MS"/>
                <a:ea typeface="Comic Sans MS"/>
                <a:cs typeface="Comic Sans MS"/>
                <a:sym typeface="Comic Sans MS"/>
              </a:rPr>
              <a:t>Digiworm está diseñado para adaptarse a cualquier tipo de organización, puede ayudar a las empresas a gestionar su comunicación para que sea privada y no se mezcle con cuentas privadas de los trabajadores como sucede con </a:t>
            </a:r>
            <a:r>
              <a:rPr lang="es-CO" sz="1200" dirty="0" err="1">
                <a:solidFill>
                  <a:schemeClr val="dk1"/>
                </a:solidFill>
                <a:latin typeface="Comic Sans MS"/>
                <a:ea typeface="Comic Sans MS"/>
                <a:cs typeface="Comic Sans MS"/>
                <a:sym typeface="Comic Sans MS"/>
              </a:rPr>
              <a:t>whatsapp</a:t>
            </a:r>
            <a:r>
              <a:rPr lang="es-CO" sz="1200" dirty="0">
                <a:solidFill>
                  <a:schemeClr val="dk1"/>
                </a:solidFill>
                <a:latin typeface="Comic Sans MS"/>
                <a:ea typeface="Comic Sans MS"/>
                <a:cs typeface="Comic Sans MS"/>
                <a:sym typeface="Comic Sans MS"/>
              </a:rPr>
              <a:t>.</a:t>
            </a:r>
            <a:endParaRPr sz="1200" dirty="0">
              <a:solidFill>
                <a:schemeClr val="dk1"/>
              </a:solidFill>
              <a:latin typeface="Comic Sans MS"/>
              <a:ea typeface="Comic Sans MS"/>
              <a:cs typeface="Comic Sans MS"/>
              <a:sym typeface="Comic Sans MS"/>
            </a:endParaRPr>
          </a:p>
          <a:p>
            <a:pPr marL="0" marR="0" lvl="0" indent="0" algn="l" rtl="0">
              <a:spcBef>
                <a:spcPts val="800"/>
              </a:spcBef>
              <a:spcAft>
                <a:spcPts val="0"/>
              </a:spcAft>
              <a:buNone/>
            </a:pPr>
            <a:endParaRPr sz="1600" dirty="0">
              <a:solidFill>
                <a:schemeClr val="dk1"/>
              </a:solidFill>
              <a:latin typeface="Work Sans Light"/>
              <a:ea typeface="Work Sans Light"/>
              <a:cs typeface="Work Sans Light"/>
              <a:sym typeface="Work Sans Light"/>
            </a:endParaRPr>
          </a:p>
        </p:txBody>
      </p:sp>
      <p:sp>
        <p:nvSpPr>
          <p:cNvPr id="116" name="Google Shape;116;p3"/>
          <p:cNvSpPr txBox="1"/>
          <p:nvPr/>
        </p:nvSpPr>
        <p:spPr>
          <a:xfrm>
            <a:off x="2981325" y="1390650"/>
            <a:ext cx="5486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pic>
        <p:nvPicPr>
          <p:cNvPr id="117" name="Google Shape;117;p3"/>
          <p:cNvPicPr preferRelativeResize="0"/>
          <p:nvPr/>
        </p:nvPicPr>
        <p:blipFill rotWithShape="1">
          <a:blip r:embed="rId4">
            <a:alphaModFix/>
          </a:blip>
          <a:srcRect l="-1140" t="-2560" r="1139" b="2559"/>
          <a:stretch/>
        </p:blipFill>
        <p:spPr>
          <a:xfrm>
            <a:off x="7192570" y="1590750"/>
            <a:ext cx="4455257" cy="464701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g1dffee4ffba_0_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s-CO">
                <a:solidFill>
                  <a:schemeClr val="lt1"/>
                </a:solidFill>
                <a:latin typeface="Work Sans"/>
                <a:ea typeface="Work Sans"/>
                <a:cs typeface="Work Sans"/>
                <a:sym typeface="Work Sans"/>
              </a:rPr>
              <a:t>OBJETIVO GENERAL</a:t>
            </a:r>
            <a:endParaRPr>
              <a:solidFill>
                <a:schemeClr val="lt1"/>
              </a:solidFill>
              <a:latin typeface="Work Sans"/>
              <a:ea typeface="Work Sans"/>
              <a:cs typeface="Work Sans"/>
              <a:sym typeface="Work Sans"/>
            </a:endParaRPr>
          </a:p>
        </p:txBody>
      </p:sp>
      <p:sp>
        <p:nvSpPr>
          <p:cNvPr id="124" name="Google Shape;124;g1dffee4ffba_0_1"/>
          <p:cNvSpPr txBox="1"/>
          <p:nvPr/>
        </p:nvSpPr>
        <p:spPr>
          <a:xfrm>
            <a:off x="2088725" y="2847075"/>
            <a:ext cx="7474500" cy="2001000"/>
          </a:xfrm>
          <a:prstGeom prst="rect">
            <a:avLst/>
          </a:prstGeom>
          <a:noFill/>
          <a:ln>
            <a:noFill/>
          </a:ln>
        </p:spPr>
        <p:txBody>
          <a:bodyPr spcFirstLastPara="1" wrap="square" lIns="91425" tIns="91425" rIns="91425" bIns="91425" anchor="t" anchorCtr="0">
            <a:spAutoFit/>
          </a:bodyPr>
          <a:lstStyle/>
          <a:p>
            <a:pPr marL="457200" lvl="0" indent="-393700" algn="l" rtl="0">
              <a:spcBef>
                <a:spcPts val="0"/>
              </a:spcBef>
              <a:spcAft>
                <a:spcPts val="0"/>
              </a:spcAft>
              <a:buClr>
                <a:srgbClr val="374151"/>
              </a:buClr>
              <a:buSzPts val="2600"/>
              <a:buFont typeface="Comic Sans MS"/>
              <a:buChar char="❖"/>
            </a:pPr>
            <a:r>
              <a:rPr lang="es-CO" sz="2600" i="1">
                <a:solidFill>
                  <a:srgbClr val="374151"/>
                </a:solidFill>
                <a:highlight>
                  <a:srgbClr val="F7F7F8"/>
                </a:highlight>
                <a:latin typeface="Comic Sans MS"/>
                <a:ea typeface="Comic Sans MS"/>
                <a:cs typeface="Comic Sans MS"/>
                <a:sym typeface="Comic Sans MS"/>
              </a:rPr>
              <a:t>Implementar un sistema para el control de la comunicación interna de las empresas controlando el flujo de la información sin que tenga la posibilidad de ser expuesta.</a:t>
            </a:r>
            <a:endParaRPr sz="2600" i="1">
              <a:solidFill>
                <a:srgbClr val="374151"/>
              </a:solidFill>
              <a:highlight>
                <a:srgbClr val="F7F7F8"/>
              </a:highlight>
              <a:latin typeface="Comic Sans MS"/>
              <a:ea typeface="Comic Sans MS"/>
              <a:cs typeface="Comic Sans MS"/>
              <a:sym typeface="Comic Sans MS"/>
            </a:endParaRPr>
          </a:p>
          <a:p>
            <a:pPr marL="0" lvl="0" indent="0" algn="l"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g1dffee4ffba_0_7"/>
          <p:cNvSpPr txBox="1">
            <a:spLocks noGrp="1"/>
          </p:cNvSpPr>
          <p:nvPr>
            <p:ph type="title"/>
          </p:nvPr>
        </p:nvSpPr>
        <p:spPr>
          <a:xfrm>
            <a:off x="232450" y="337550"/>
            <a:ext cx="8508900" cy="11370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s-CO">
                <a:solidFill>
                  <a:schemeClr val="lt1"/>
                </a:solidFill>
                <a:latin typeface="Work Sans"/>
                <a:ea typeface="Work Sans"/>
                <a:cs typeface="Work Sans"/>
                <a:sym typeface="Work Sans"/>
              </a:rPr>
              <a:t>OBJETIVOS ESPECÍFICOS</a:t>
            </a:r>
            <a:endParaRPr>
              <a:solidFill>
                <a:schemeClr val="lt1"/>
              </a:solidFill>
              <a:latin typeface="Work Sans"/>
              <a:ea typeface="Work Sans"/>
              <a:cs typeface="Work Sans"/>
              <a:sym typeface="Work Sans"/>
            </a:endParaRPr>
          </a:p>
        </p:txBody>
      </p:sp>
      <p:sp>
        <p:nvSpPr>
          <p:cNvPr id="131" name="Google Shape;131;g1dffee4ffba_0_7"/>
          <p:cNvSpPr txBox="1"/>
          <p:nvPr/>
        </p:nvSpPr>
        <p:spPr>
          <a:xfrm>
            <a:off x="2791850" y="2403575"/>
            <a:ext cx="6230700" cy="35865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dk1"/>
              </a:buClr>
              <a:buSzPts val="1400"/>
              <a:buFont typeface="Comic Sans MS"/>
              <a:buChar char="●"/>
            </a:pPr>
            <a:r>
              <a:rPr lang="es-CO" i="1">
                <a:solidFill>
                  <a:schemeClr val="dk1"/>
                </a:solidFill>
                <a:highlight>
                  <a:srgbClr val="FFFFFF"/>
                </a:highlight>
                <a:latin typeface="Comic Sans MS"/>
                <a:ea typeface="Comic Sans MS"/>
                <a:cs typeface="Comic Sans MS"/>
                <a:sym typeface="Comic Sans MS"/>
              </a:rPr>
              <a:t>Llevar  una  interfaz sencilla y de fácil manejo para el usuario.</a:t>
            </a:r>
            <a:endParaRPr i="1">
              <a:solidFill>
                <a:schemeClr val="dk1"/>
              </a:solidFill>
              <a:highlight>
                <a:srgbClr val="FFFFFF"/>
              </a:highlight>
              <a:latin typeface="Comic Sans MS"/>
              <a:ea typeface="Comic Sans MS"/>
              <a:cs typeface="Comic Sans MS"/>
              <a:sym typeface="Comic Sans MS"/>
            </a:endParaRPr>
          </a:p>
          <a:p>
            <a:pPr marL="457200" lvl="0" indent="0" algn="l" rtl="0">
              <a:spcBef>
                <a:spcPts val="0"/>
              </a:spcBef>
              <a:spcAft>
                <a:spcPts val="0"/>
              </a:spcAft>
              <a:buNone/>
            </a:pPr>
            <a:endParaRPr i="1">
              <a:solidFill>
                <a:schemeClr val="dk1"/>
              </a:solidFill>
              <a:highlight>
                <a:srgbClr val="FFFFFF"/>
              </a:highlight>
              <a:latin typeface="Comic Sans MS"/>
              <a:ea typeface="Comic Sans MS"/>
              <a:cs typeface="Comic Sans MS"/>
              <a:sym typeface="Comic Sans MS"/>
            </a:endParaRPr>
          </a:p>
          <a:p>
            <a:pPr marL="457200" lvl="0" indent="-317500" algn="l" rtl="0">
              <a:spcBef>
                <a:spcPts val="0"/>
              </a:spcBef>
              <a:spcAft>
                <a:spcPts val="0"/>
              </a:spcAft>
              <a:buClr>
                <a:schemeClr val="dk1"/>
              </a:buClr>
              <a:buSzPts val="1400"/>
              <a:buFont typeface="Comic Sans MS"/>
              <a:buChar char="●"/>
            </a:pPr>
            <a:r>
              <a:rPr lang="es-CO" i="1">
                <a:solidFill>
                  <a:schemeClr val="dk1"/>
                </a:solidFill>
                <a:highlight>
                  <a:srgbClr val="FFFFFF"/>
                </a:highlight>
                <a:latin typeface="Comic Sans MS"/>
                <a:ea typeface="Comic Sans MS"/>
                <a:cs typeface="Comic Sans MS"/>
                <a:sym typeface="Comic Sans MS"/>
              </a:rPr>
              <a:t>manejar un método más eficaz a la hora de publicar información.</a:t>
            </a:r>
            <a:endParaRPr i="1">
              <a:solidFill>
                <a:schemeClr val="dk1"/>
              </a:solidFill>
              <a:highlight>
                <a:srgbClr val="FFFFFF"/>
              </a:highlight>
              <a:latin typeface="Comic Sans MS"/>
              <a:ea typeface="Comic Sans MS"/>
              <a:cs typeface="Comic Sans MS"/>
              <a:sym typeface="Comic Sans MS"/>
            </a:endParaRPr>
          </a:p>
          <a:p>
            <a:pPr marL="457200" lvl="0" indent="0" algn="l" rtl="0">
              <a:spcBef>
                <a:spcPts val="0"/>
              </a:spcBef>
              <a:spcAft>
                <a:spcPts val="0"/>
              </a:spcAft>
              <a:buNone/>
            </a:pPr>
            <a:endParaRPr i="1">
              <a:solidFill>
                <a:schemeClr val="dk1"/>
              </a:solidFill>
              <a:highlight>
                <a:srgbClr val="FFFFFF"/>
              </a:highlight>
              <a:latin typeface="Comic Sans MS"/>
              <a:ea typeface="Comic Sans MS"/>
              <a:cs typeface="Comic Sans MS"/>
              <a:sym typeface="Comic Sans MS"/>
            </a:endParaRPr>
          </a:p>
          <a:p>
            <a:pPr marL="457200" lvl="0" indent="-317500" algn="l" rtl="0">
              <a:spcBef>
                <a:spcPts val="0"/>
              </a:spcBef>
              <a:spcAft>
                <a:spcPts val="0"/>
              </a:spcAft>
              <a:buClr>
                <a:schemeClr val="dk1"/>
              </a:buClr>
              <a:buSzPts val="1400"/>
              <a:buFont typeface="Comic Sans MS"/>
              <a:buChar char="●"/>
            </a:pPr>
            <a:r>
              <a:rPr lang="es-CO" i="1">
                <a:solidFill>
                  <a:schemeClr val="dk1"/>
                </a:solidFill>
                <a:highlight>
                  <a:srgbClr val="FFFFFF"/>
                </a:highlight>
                <a:latin typeface="Comic Sans MS"/>
                <a:ea typeface="Comic Sans MS"/>
                <a:cs typeface="Comic Sans MS"/>
                <a:sym typeface="Comic Sans MS"/>
              </a:rPr>
              <a:t>Proveer que el usuario pueda "chatear" con los integrantes de la empresa.</a:t>
            </a:r>
            <a:endParaRPr i="1">
              <a:solidFill>
                <a:schemeClr val="dk1"/>
              </a:solidFill>
              <a:highlight>
                <a:srgbClr val="FFFFFF"/>
              </a:highlight>
              <a:latin typeface="Comic Sans MS"/>
              <a:ea typeface="Comic Sans MS"/>
              <a:cs typeface="Comic Sans MS"/>
              <a:sym typeface="Comic Sans MS"/>
            </a:endParaRPr>
          </a:p>
          <a:p>
            <a:pPr marL="457200" lvl="0" indent="0" algn="l" rtl="0">
              <a:spcBef>
                <a:spcPts val="0"/>
              </a:spcBef>
              <a:spcAft>
                <a:spcPts val="0"/>
              </a:spcAft>
              <a:buNone/>
            </a:pPr>
            <a:endParaRPr i="1">
              <a:solidFill>
                <a:schemeClr val="dk1"/>
              </a:solidFill>
              <a:highlight>
                <a:srgbClr val="FFFFFF"/>
              </a:highlight>
              <a:latin typeface="Comic Sans MS"/>
              <a:ea typeface="Comic Sans MS"/>
              <a:cs typeface="Comic Sans MS"/>
              <a:sym typeface="Comic Sans MS"/>
            </a:endParaRPr>
          </a:p>
          <a:p>
            <a:pPr marL="457200" lvl="0" indent="-317500" algn="l" rtl="0">
              <a:spcBef>
                <a:spcPts val="0"/>
              </a:spcBef>
              <a:spcAft>
                <a:spcPts val="0"/>
              </a:spcAft>
              <a:buClr>
                <a:schemeClr val="dk1"/>
              </a:buClr>
              <a:buSzPts val="1400"/>
              <a:buFont typeface="Comic Sans MS"/>
              <a:buChar char="●"/>
            </a:pPr>
            <a:r>
              <a:rPr lang="es-CO" i="1">
                <a:solidFill>
                  <a:schemeClr val="dk1"/>
                </a:solidFill>
                <a:highlight>
                  <a:srgbClr val="FFFFFF"/>
                </a:highlight>
                <a:latin typeface="Comic Sans MS"/>
                <a:ea typeface="Comic Sans MS"/>
                <a:cs typeface="Comic Sans MS"/>
                <a:sym typeface="Comic Sans MS"/>
              </a:rPr>
              <a:t>prevenir spam, los usuarios ya que DIGWORM va a controlar </a:t>
            </a:r>
            <a:endParaRPr i="1">
              <a:solidFill>
                <a:schemeClr val="dk1"/>
              </a:solidFill>
              <a:highlight>
                <a:srgbClr val="FFFFFF"/>
              </a:highlight>
              <a:latin typeface="Comic Sans MS"/>
              <a:ea typeface="Comic Sans MS"/>
              <a:cs typeface="Comic Sans MS"/>
              <a:sym typeface="Comic Sans MS"/>
            </a:endParaRPr>
          </a:p>
          <a:p>
            <a:pPr marL="457200" lvl="0" indent="0" algn="l" rtl="0">
              <a:spcBef>
                <a:spcPts val="0"/>
              </a:spcBef>
              <a:spcAft>
                <a:spcPts val="0"/>
              </a:spcAft>
              <a:buNone/>
            </a:pPr>
            <a:r>
              <a:rPr lang="es-CO" i="1">
                <a:solidFill>
                  <a:schemeClr val="dk1"/>
                </a:solidFill>
                <a:highlight>
                  <a:srgbClr val="FFFFFF"/>
                </a:highlight>
                <a:latin typeface="Comic Sans MS"/>
                <a:ea typeface="Comic Sans MS"/>
                <a:cs typeface="Comic Sans MS"/>
                <a:sym typeface="Comic Sans MS"/>
              </a:rPr>
              <a:t>esos chat  y serán sancionados.</a:t>
            </a:r>
            <a:endParaRPr i="1">
              <a:solidFill>
                <a:schemeClr val="dk1"/>
              </a:solidFill>
              <a:highlight>
                <a:srgbClr val="FFFFFF"/>
              </a:highlight>
              <a:latin typeface="Comic Sans MS"/>
              <a:ea typeface="Comic Sans MS"/>
              <a:cs typeface="Comic Sans MS"/>
              <a:sym typeface="Comic Sans MS"/>
            </a:endParaRPr>
          </a:p>
          <a:p>
            <a:pPr marL="457200" lvl="0" indent="0" algn="l" rtl="0">
              <a:spcBef>
                <a:spcPts val="0"/>
              </a:spcBef>
              <a:spcAft>
                <a:spcPts val="0"/>
              </a:spcAft>
              <a:buNone/>
            </a:pPr>
            <a:endParaRPr i="1">
              <a:solidFill>
                <a:schemeClr val="dk1"/>
              </a:solidFill>
              <a:highlight>
                <a:srgbClr val="FFFFFF"/>
              </a:highlight>
              <a:latin typeface="Comic Sans MS"/>
              <a:ea typeface="Comic Sans MS"/>
              <a:cs typeface="Comic Sans MS"/>
              <a:sym typeface="Comic Sans MS"/>
            </a:endParaRPr>
          </a:p>
          <a:p>
            <a:pPr marL="457200" lvl="0" indent="-304800" algn="l" rtl="0">
              <a:spcBef>
                <a:spcPts val="0"/>
              </a:spcBef>
              <a:spcAft>
                <a:spcPts val="0"/>
              </a:spcAft>
              <a:buClr>
                <a:schemeClr val="dk1"/>
              </a:buClr>
              <a:buSzPts val="1200"/>
              <a:buFont typeface="Comic Sans MS"/>
              <a:buChar char="●"/>
            </a:pPr>
            <a:r>
              <a:rPr lang="es-CO" i="1">
                <a:solidFill>
                  <a:schemeClr val="dk1"/>
                </a:solidFill>
                <a:highlight>
                  <a:srgbClr val="FFFFFF"/>
                </a:highlight>
                <a:latin typeface="Comic Sans MS"/>
                <a:ea typeface="Comic Sans MS"/>
                <a:cs typeface="Comic Sans MS"/>
                <a:sym typeface="Comic Sans MS"/>
              </a:rPr>
              <a:t>Llevar  diferentes roles para</a:t>
            </a:r>
            <a:r>
              <a:rPr lang="es-CO" sz="1300" i="1">
                <a:solidFill>
                  <a:schemeClr val="dk1"/>
                </a:solidFill>
                <a:highlight>
                  <a:srgbClr val="FFFFFF"/>
                </a:highlight>
                <a:latin typeface="Comic Sans MS"/>
                <a:ea typeface="Comic Sans MS"/>
                <a:cs typeface="Comic Sans MS"/>
                <a:sym typeface="Comic Sans MS"/>
              </a:rPr>
              <a:t> administrar el aplicativo web.</a:t>
            </a:r>
            <a:endParaRPr sz="1300" i="1">
              <a:solidFill>
                <a:schemeClr val="dk1"/>
              </a:solidFill>
              <a:highlight>
                <a:srgbClr val="FFFFFF"/>
              </a:highlight>
              <a:latin typeface="Comic Sans MS"/>
              <a:ea typeface="Comic Sans MS"/>
              <a:cs typeface="Comic Sans MS"/>
              <a:sym typeface="Comic Sans MS"/>
            </a:endParaRPr>
          </a:p>
          <a:p>
            <a:pPr marL="457200" lvl="0" indent="0" algn="l" rtl="0">
              <a:spcBef>
                <a:spcPts val="0"/>
              </a:spcBef>
              <a:spcAft>
                <a:spcPts val="0"/>
              </a:spcAft>
              <a:buNone/>
            </a:pPr>
            <a:endParaRPr sz="1300" i="1">
              <a:solidFill>
                <a:schemeClr val="dk1"/>
              </a:solidFill>
              <a:highlight>
                <a:srgbClr val="FFFFFF"/>
              </a:highlight>
              <a:latin typeface="Comic Sans MS"/>
              <a:ea typeface="Comic Sans MS"/>
              <a:cs typeface="Comic Sans MS"/>
              <a:sym typeface="Comic Sans MS"/>
            </a:endParaRPr>
          </a:p>
          <a:p>
            <a:pPr marL="457200" lvl="0" indent="-317500" algn="l" rtl="0">
              <a:spcBef>
                <a:spcPts val="0"/>
              </a:spcBef>
              <a:spcAft>
                <a:spcPts val="0"/>
              </a:spcAft>
              <a:buClr>
                <a:schemeClr val="dk1"/>
              </a:buClr>
              <a:buSzPts val="1400"/>
              <a:buFont typeface="Comic Sans MS"/>
              <a:buChar char="●"/>
            </a:pPr>
            <a:r>
              <a:rPr lang="es-CO" i="1">
                <a:solidFill>
                  <a:schemeClr val="dk1"/>
                </a:solidFill>
                <a:highlight>
                  <a:srgbClr val="FFFFFF"/>
                </a:highlight>
                <a:latin typeface="Comic Sans MS"/>
                <a:ea typeface="Comic Sans MS"/>
                <a:cs typeface="Comic Sans MS"/>
                <a:sym typeface="Comic Sans MS"/>
              </a:rPr>
              <a:t>hacer el trámite de datos personales para saber si el usuario cumple con los requisitos necesarios.</a:t>
            </a:r>
            <a:endParaRPr i="1">
              <a:solidFill>
                <a:schemeClr val="dk1"/>
              </a:solidFill>
              <a:highlight>
                <a:srgbClr val="FFFFFF"/>
              </a:highlight>
              <a:latin typeface="Comic Sans MS"/>
              <a:ea typeface="Comic Sans MS"/>
              <a:cs typeface="Comic Sans MS"/>
              <a:sym typeface="Comic Sans MS"/>
            </a:endParaRPr>
          </a:p>
          <a:p>
            <a:pPr marL="457200" lvl="0" indent="0" algn="l" rtl="0">
              <a:spcBef>
                <a:spcPts val="0"/>
              </a:spcBef>
              <a:spcAft>
                <a:spcPts val="0"/>
              </a:spcAft>
              <a:buClr>
                <a:schemeClr val="dk1"/>
              </a:buClr>
              <a:buSzPts val="1100"/>
              <a:buFont typeface="Arial"/>
              <a:buNone/>
            </a:pPr>
            <a:endParaRPr sz="1200" i="1">
              <a:solidFill>
                <a:schemeClr val="dk1"/>
              </a:solidFill>
              <a:highlight>
                <a:srgbClr val="FFFFFF"/>
              </a:highlight>
            </a:endParaRPr>
          </a:p>
          <a:p>
            <a:pPr marL="0" lvl="0" indent="0" algn="l"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5"/>
          <p:cNvSpPr txBox="1">
            <a:spLocks noGrp="1"/>
          </p:cNvSpPr>
          <p:nvPr>
            <p:ph type="title"/>
          </p:nvPr>
        </p:nvSpPr>
        <p:spPr>
          <a:xfrm>
            <a:off x="390750" y="435500"/>
            <a:ext cx="9766800" cy="9783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Work Sans Medium"/>
              <a:buNone/>
            </a:pPr>
            <a:r>
              <a:rPr lang="es-CO" sz="4200">
                <a:solidFill>
                  <a:schemeClr val="lt1"/>
                </a:solidFill>
                <a:latin typeface="Work Sans Medium"/>
                <a:ea typeface="Work Sans Medium"/>
                <a:cs typeface="Work Sans Medium"/>
                <a:sym typeface="Work Sans Medium"/>
              </a:rPr>
              <a:t>PLANTEAMIENTO DEL PROBLEMA</a:t>
            </a:r>
            <a:endParaRPr sz="4200"/>
          </a:p>
        </p:txBody>
      </p:sp>
      <p:sp>
        <p:nvSpPr>
          <p:cNvPr id="137" name="Google Shape;137;p5"/>
          <p:cNvSpPr txBox="1"/>
          <p:nvPr/>
        </p:nvSpPr>
        <p:spPr>
          <a:xfrm>
            <a:off x="2529450" y="4321075"/>
            <a:ext cx="6250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138" name="Google Shape;138;p5"/>
          <p:cNvSpPr txBox="1"/>
          <p:nvPr/>
        </p:nvSpPr>
        <p:spPr>
          <a:xfrm>
            <a:off x="529472" y="1702883"/>
            <a:ext cx="11133056" cy="4838474"/>
          </a:xfrm>
          <a:prstGeom prst="rect">
            <a:avLst/>
          </a:prstGeom>
          <a:noFill/>
          <a:ln>
            <a:noFill/>
          </a:ln>
        </p:spPr>
        <p:txBody>
          <a:bodyPr spcFirstLastPara="1" wrap="square" lIns="91425" tIns="91425" rIns="91425" bIns="91425" anchor="t" anchorCtr="0">
            <a:spAutoFit/>
          </a:bodyPr>
          <a:lstStyle/>
          <a:p>
            <a:pPr marL="0" lvl="0" indent="0" rtl="0">
              <a:lnSpc>
                <a:spcPct val="107916"/>
              </a:lnSpc>
              <a:spcBef>
                <a:spcPts val="0"/>
              </a:spcBef>
              <a:spcAft>
                <a:spcPts val="0"/>
              </a:spcAft>
              <a:buClr>
                <a:schemeClr val="dk1"/>
              </a:buClr>
              <a:buSzPts val="1100"/>
              <a:buFont typeface="Arial"/>
              <a:buNone/>
            </a:pPr>
            <a:r>
              <a:rPr lang="es-ES" i="1" dirty="0">
                <a:solidFill>
                  <a:schemeClr val="dk1"/>
                </a:solidFill>
                <a:latin typeface="Comic Sans MS"/>
                <a:ea typeface="Comic Sans MS"/>
                <a:cs typeface="Comic Sans MS"/>
                <a:sym typeface="Comic Sans MS"/>
              </a:rPr>
              <a:t>El colegio PAULO VI se enfoca en fomentar la participación de sus estudiantes en proyectos educativos, brindándoles la oportunidad de aplicar sus conocimientos en situaciones reales y generar soluciones innovadoras que contribuyan a su formación y desarrollo académico. Además, como parte de los requisitos para obtener su grado, algunos estudiantes deben llevar a cabo proyectos específicos. Cada estudiante tiene la libertad de elegir un tema de trabajo, ya sea basado en sus propias ideas o a partir de las propuestas de los docentes. Sin embargo, actualmente no existe un banco de proyectos que facilite esta elección. Para abordar esta situación, se propone la implementación de una herramienta que permita administrar y gestionar los proyectos educativos en el colegio. Esta herramienta contendría información sobre el estado de avance de cada proyecto, los logros alcanzados, los proyectos aprobados, las personas involucradas y otros detalles relevantes. Además, toda esta información se almacenaría en un repositorio digital de fácil acceso.</a:t>
            </a:r>
          </a:p>
          <a:p>
            <a:pPr marL="0" lvl="0" indent="0" rtl="0">
              <a:lnSpc>
                <a:spcPct val="107916"/>
              </a:lnSpc>
              <a:spcBef>
                <a:spcPts val="0"/>
              </a:spcBef>
              <a:spcAft>
                <a:spcPts val="0"/>
              </a:spcAft>
              <a:buClr>
                <a:schemeClr val="dk1"/>
              </a:buClr>
              <a:buSzPts val="1100"/>
              <a:buFont typeface="Arial"/>
              <a:buNone/>
            </a:pPr>
            <a:endParaRPr lang="es-ES" i="1" dirty="0">
              <a:solidFill>
                <a:schemeClr val="dk1"/>
              </a:solidFill>
              <a:latin typeface="Comic Sans MS"/>
              <a:ea typeface="Comic Sans MS"/>
              <a:cs typeface="Comic Sans MS"/>
              <a:sym typeface="Comic Sans MS"/>
            </a:endParaRPr>
          </a:p>
          <a:p>
            <a:pPr marL="0" lvl="0" indent="0" rtl="0">
              <a:lnSpc>
                <a:spcPct val="107916"/>
              </a:lnSpc>
              <a:spcBef>
                <a:spcPts val="0"/>
              </a:spcBef>
              <a:spcAft>
                <a:spcPts val="0"/>
              </a:spcAft>
              <a:buClr>
                <a:schemeClr val="dk1"/>
              </a:buClr>
              <a:buSzPts val="1100"/>
              <a:buFont typeface="Arial"/>
              <a:buNone/>
            </a:pPr>
            <a:r>
              <a:rPr lang="es-ES" i="1" dirty="0">
                <a:solidFill>
                  <a:schemeClr val="dk1"/>
                </a:solidFill>
                <a:latin typeface="Comic Sans MS"/>
                <a:ea typeface="Comic Sans MS"/>
                <a:cs typeface="Comic Sans MS"/>
                <a:sym typeface="Comic Sans MS"/>
              </a:rPr>
              <a:t>El desarrollo e implementación de una plataforma de comunicación exclusiva para instituciones, que ofrezcan información solicitada por los usuarios, acciones de fácil uso y un manejo confiable de los datos, puede abordar los problemas asociados con conflictos internos, falta de fiabilidad en el manejo de datos, fallas en los procesos académicos, pérdida de registros, sanciones, cierre de instituciones, pérdida de</a:t>
            </a:r>
          </a:p>
          <a:p>
            <a:pPr marL="0" lvl="0" indent="0" rtl="0">
              <a:lnSpc>
                <a:spcPct val="107916"/>
              </a:lnSpc>
              <a:spcBef>
                <a:spcPts val="0"/>
              </a:spcBef>
              <a:spcAft>
                <a:spcPts val="0"/>
              </a:spcAft>
              <a:buClr>
                <a:schemeClr val="dk1"/>
              </a:buClr>
              <a:buSzPts val="1100"/>
              <a:buFont typeface="Arial"/>
              <a:buNone/>
            </a:pPr>
            <a:endParaRPr lang="es-ES" i="1" dirty="0">
              <a:solidFill>
                <a:schemeClr val="dk1"/>
              </a:solidFill>
              <a:latin typeface="Comic Sans MS"/>
              <a:ea typeface="Comic Sans MS"/>
              <a:cs typeface="Comic Sans MS"/>
              <a:sym typeface="Comic Sans MS"/>
            </a:endParaRPr>
          </a:p>
          <a:p>
            <a:pPr marL="0" lvl="0" indent="0" rtl="0">
              <a:lnSpc>
                <a:spcPct val="107916"/>
              </a:lnSpc>
              <a:spcBef>
                <a:spcPts val="0"/>
              </a:spcBef>
              <a:spcAft>
                <a:spcPts val="0"/>
              </a:spcAft>
              <a:buClr>
                <a:schemeClr val="dk1"/>
              </a:buClr>
              <a:buSzPts val="1100"/>
              <a:buFont typeface="Arial"/>
              <a:buNone/>
            </a:pPr>
            <a:r>
              <a:rPr lang="es-ES" i="1" dirty="0">
                <a:solidFill>
                  <a:schemeClr val="dk1"/>
                </a:solidFill>
                <a:latin typeface="Comic Sans MS"/>
                <a:ea typeface="Comic Sans MS"/>
                <a:cs typeface="Comic Sans MS"/>
                <a:sym typeface="Comic Sans MS"/>
              </a:rPr>
              <a:t>información, pérdida de clientes y mala imagen institucional. Además, puede mejorar la comunicación interna, reducir las faltas académicas, incrementar el conocimiento de eventos y fomentar una mayor interacción entre los miembros de la institución. También puede resolver las deficiencias administrativas relacionadas con desinformación, conflictos internos, incongruencias de datos, errores en boletines y documentos, así como superar las limitaciones asociadas con el software obsoleto, como su desuso, complejidad de uso, desconocimiento de su existencia y falta de funciones.</a:t>
            </a:r>
            <a:endParaRPr dirty="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g1dffee4ffba_0_1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s-CO">
                <a:solidFill>
                  <a:schemeClr val="lt1"/>
                </a:solidFill>
                <a:latin typeface="Work Sans"/>
                <a:ea typeface="Work Sans"/>
                <a:cs typeface="Work Sans"/>
                <a:sym typeface="Work Sans"/>
              </a:rPr>
              <a:t>PREGUNTA PROBLEMA</a:t>
            </a:r>
            <a:endParaRPr>
              <a:solidFill>
                <a:schemeClr val="lt1"/>
              </a:solidFill>
              <a:latin typeface="Work Sans"/>
              <a:ea typeface="Work Sans"/>
              <a:cs typeface="Work Sans"/>
              <a:sym typeface="Work Sans"/>
            </a:endParaRPr>
          </a:p>
        </p:txBody>
      </p:sp>
      <p:sp>
        <p:nvSpPr>
          <p:cNvPr id="145" name="Google Shape;145;g1dffee4ffba_0_19"/>
          <p:cNvSpPr txBox="1"/>
          <p:nvPr/>
        </p:nvSpPr>
        <p:spPr>
          <a:xfrm>
            <a:off x="2980650" y="3117525"/>
            <a:ext cx="6230700" cy="1293600"/>
          </a:xfrm>
          <a:prstGeom prst="rect">
            <a:avLst/>
          </a:prstGeom>
          <a:noFill/>
          <a:ln>
            <a:noFill/>
          </a:ln>
        </p:spPr>
        <p:txBody>
          <a:bodyPr spcFirstLastPara="1" wrap="square" lIns="91425" tIns="91425" rIns="91425" bIns="91425" anchor="t" anchorCtr="0">
            <a:spAutoFit/>
          </a:bodyPr>
          <a:lstStyle/>
          <a:p>
            <a:pPr marL="0" lvl="0" indent="0" algn="just" rtl="0">
              <a:lnSpc>
                <a:spcPct val="107916"/>
              </a:lnSpc>
              <a:spcBef>
                <a:spcPts val="0"/>
              </a:spcBef>
              <a:spcAft>
                <a:spcPts val="800"/>
              </a:spcAft>
              <a:buClr>
                <a:schemeClr val="dk1"/>
              </a:buClr>
              <a:buSzPts val="1100"/>
              <a:buFont typeface="Arial"/>
              <a:buNone/>
            </a:pPr>
            <a:r>
              <a:rPr lang="es-CO" sz="1700" i="1">
                <a:solidFill>
                  <a:schemeClr val="dk1"/>
                </a:solidFill>
                <a:latin typeface="Comic Sans MS"/>
                <a:ea typeface="Comic Sans MS"/>
                <a:cs typeface="Comic Sans MS"/>
                <a:sym typeface="Comic Sans MS"/>
              </a:rPr>
              <a:t>¿Cómo desarrollar una plataforma  de comunicación netamente para empresas que contenga información que solicite el usuario que contengan las acciones que el pueda utilizar y que sea fácil de utilizar?.</a:t>
            </a:r>
            <a:endParaRPr sz="1900">
              <a:latin typeface="Comic Sans MS"/>
              <a:ea typeface="Comic Sans MS"/>
              <a:cs typeface="Comic Sans MS"/>
              <a:sym typeface="Comic Sans M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g1dffee4ffba_0_25"/>
          <p:cNvSpPr txBox="1">
            <a:spLocks noGrp="1"/>
          </p:cNvSpPr>
          <p:nvPr>
            <p:ph type="title"/>
          </p:nvPr>
        </p:nvSpPr>
        <p:spPr>
          <a:xfrm>
            <a:off x="838200" y="365125"/>
            <a:ext cx="4917600" cy="1032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s-CO">
                <a:solidFill>
                  <a:schemeClr val="lt1"/>
                </a:solidFill>
                <a:latin typeface="Work Sans"/>
                <a:ea typeface="Work Sans"/>
                <a:cs typeface="Work Sans"/>
                <a:sym typeface="Work Sans"/>
              </a:rPr>
              <a:t>ALCANCE</a:t>
            </a:r>
            <a:endParaRPr>
              <a:solidFill>
                <a:schemeClr val="lt1"/>
              </a:solidFill>
              <a:latin typeface="Work Sans"/>
              <a:ea typeface="Work Sans"/>
              <a:cs typeface="Work Sans"/>
              <a:sym typeface="Work Sans"/>
            </a:endParaRPr>
          </a:p>
        </p:txBody>
      </p:sp>
      <p:sp>
        <p:nvSpPr>
          <p:cNvPr id="152" name="Google Shape;152;g1dffee4ffba_0_25"/>
          <p:cNvSpPr txBox="1"/>
          <p:nvPr/>
        </p:nvSpPr>
        <p:spPr>
          <a:xfrm>
            <a:off x="2105200" y="2924100"/>
            <a:ext cx="7355700" cy="1754700"/>
          </a:xfrm>
          <a:prstGeom prst="rect">
            <a:avLst/>
          </a:prstGeom>
          <a:noFill/>
          <a:ln>
            <a:noFill/>
          </a:ln>
        </p:spPr>
        <p:txBody>
          <a:bodyPr spcFirstLastPara="1" wrap="square" lIns="91425" tIns="91425" rIns="91425" bIns="91425" anchor="t" anchorCtr="0">
            <a:spAutoFit/>
          </a:bodyPr>
          <a:lstStyle/>
          <a:p>
            <a:pPr marL="457200" lvl="0" indent="-336550" algn="l" rtl="0">
              <a:spcBef>
                <a:spcPts val="0"/>
              </a:spcBef>
              <a:spcAft>
                <a:spcPts val="0"/>
              </a:spcAft>
              <a:buClr>
                <a:schemeClr val="dk1"/>
              </a:buClr>
              <a:buSzPts val="1700"/>
              <a:buFont typeface="Comic Sans MS"/>
              <a:buChar char="●"/>
            </a:pPr>
            <a:r>
              <a:rPr lang="es-CO" sz="1700" i="1">
                <a:solidFill>
                  <a:schemeClr val="dk1"/>
                </a:solidFill>
                <a:latin typeface="Comic Sans MS"/>
                <a:ea typeface="Comic Sans MS"/>
                <a:cs typeface="Comic Sans MS"/>
                <a:sym typeface="Comic Sans MS"/>
              </a:rPr>
              <a:t>DigiWorm será un aplicativo web más innovador que las demás competencias ya que garantizamos un uso más privado para las instituciones educativas facilitando la comunicación entre coordinadores , profesores, estudiantes y padres de familia. los cuales podrán publicar  actividades, responder actividades , contar con un chat académico ,responder foros</a:t>
            </a:r>
            <a:r>
              <a:rPr lang="es-CO" sz="1700">
                <a:solidFill>
                  <a:schemeClr val="dk1"/>
                </a:solidFill>
                <a:latin typeface="Comic Sans MS"/>
                <a:ea typeface="Comic Sans MS"/>
                <a:cs typeface="Comic Sans MS"/>
                <a:sym typeface="Comic Sans MS"/>
              </a:rPr>
              <a:t>.</a:t>
            </a:r>
            <a:endParaRPr sz="1700">
              <a:latin typeface="Comic Sans MS"/>
              <a:ea typeface="Comic Sans MS"/>
              <a:cs typeface="Comic Sans MS"/>
              <a:sym typeface="Comic Sans M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g1dffee4ffba_0_13"/>
          <p:cNvSpPr txBox="1">
            <a:spLocks noGrp="1"/>
          </p:cNvSpPr>
          <p:nvPr>
            <p:ph type="title"/>
          </p:nvPr>
        </p:nvSpPr>
        <p:spPr>
          <a:xfrm>
            <a:off x="394700" y="451675"/>
            <a:ext cx="8865600" cy="902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s-CO">
                <a:solidFill>
                  <a:schemeClr val="lt1"/>
                </a:solidFill>
                <a:latin typeface="Work Sans"/>
                <a:ea typeface="Work Sans"/>
                <a:cs typeface="Work Sans"/>
                <a:sym typeface="Work Sans"/>
              </a:rPr>
              <a:t>JUSTIFICACIÓN DEL PROYECTO</a:t>
            </a:r>
            <a:endParaRPr>
              <a:solidFill>
                <a:schemeClr val="lt1"/>
              </a:solidFill>
              <a:latin typeface="Work Sans"/>
              <a:ea typeface="Work Sans"/>
              <a:cs typeface="Work Sans"/>
              <a:sym typeface="Work Sans"/>
            </a:endParaRPr>
          </a:p>
        </p:txBody>
      </p:sp>
      <p:sp>
        <p:nvSpPr>
          <p:cNvPr id="159" name="Google Shape;159;g1dffee4ffba_0_13"/>
          <p:cNvSpPr txBox="1"/>
          <p:nvPr/>
        </p:nvSpPr>
        <p:spPr>
          <a:xfrm>
            <a:off x="2424050" y="2847075"/>
            <a:ext cx="7528800" cy="26937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Clr>
                <a:schemeClr val="dk1"/>
              </a:buClr>
              <a:buSzPts val="1100"/>
              <a:buFont typeface="Arial"/>
              <a:buNone/>
            </a:pPr>
            <a:r>
              <a:rPr lang="es-CO" sz="1850" i="1">
                <a:solidFill>
                  <a:srgbClr val="434343"/>
                </a:solidFill>
                <a:highlight>
                  <a:srgbClr val="FFFFFF"/>
                </a:highlight>
                <a:latin typeface="Comic Sans MS"/>
                <a:ea typeface="Comic Sans MS"/>
                <a:cs typeface="Comic Sans MS"/>
                <a:sym typeface="Comic Sans MS"/>
              </a:rPr>
              <a:t>DIGIWORM es para dar solución a la problemática que se presenta en diferentes empresas, el cual es que mezclan lo laboral con lo personal, generando así conflictos laborales, la solución que proporciona el software DigiWorm es mantener un flujo de información estrictamente laboral, implementando un sistema privado evitando así los problemas por pleitos con los trabajadores así ayudando a que los datos que en ella fluyan sea de manera correcta y sin interrupciones </a:t>
            </a:r>
            <a:r>
              <a:rPr lang="es-CO" sz="1950" i="1">
                <a:solidFill>
                  <a:srgbClr val="434343"/>
                </a:solidFill>
                <a:highlight>
                  <a:srgbClr val="FFFFFF"/>
                </a:highlight>
                <a:latin typeface="Comic Sans MS"/>
                <a:ea typeface="Comic Sans MS"/>
                <a:cs typeface="Comic Sans MS"/>
                <a:sym typeface="Comic Sans MS"/>
              </a:rPr>
              <a:t>.</a:t>
            </a:r>
            <a:endParaRPr sz="1950" i="1">
              <a:solidFill>
                <a:srgbClr val="434343"/>
              </a:solidFill>
              <a:highlight>
                <a:srgbClr val="FFFFFF"/>
              </a:highlight>
              <a:latin typeface="Comic Sans MS"/>
              <a:ea typeface="Comic Sans MS"/>
              <a:cs typeface="Comic Sans MS"/>
              <a:sym typeface="Comic Sans MS"/>
            </a:endParaRPr>
          </a:p>
          <a:p>
            <a:pPr marL="0" lvl="0" indent="0" algn="l" rtl="0">
              <a:spcBef>
                <a:spcPts val="0"/>
              </a:spcBef>
              <a:spcAft>
                <a:spcPts val="0"/>
              </a:spcAft>
              <a:buNone/>
            </a:pPr>
            <a:endParaRPr>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788</Words>
  <Application>Microsoft Office PowerPoint</Application>
  <PresentationFormat>Panorámica</PresentationFormat>
  <Paragraphs>45</Paragraphs>
  <Slides>10</Slides>
  <Notes>10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10</vt:i4>
      </vt:variant>
    </vt:vector>
  </HeadingPairs>
  <TitlesOfParts>
    <vt:vector size="17" baseType="lpstr">
      <vt:lpstr>Work Sans Medium</vt:lpstr>
      <vt:lpstr>Comic Sans MS</vt:lpstr>
      <vt:lpstr>Work Sans Light</vt:lpstr>
      <vt:lpstr>Arial</vt:lpstr>
      <vt:lpstr>Calibri</vt:lpstr>
      <vt:lpstr>Work Sans</vt:lpstr>
      <vt:lpstr>Tema de Office</vt:lpstr>
      <vt:lpstr>Presentación de PowerPoint</vt:lpstr>
      <vt:lpstr>Presentación de PowerPoint</vt:lpstr>
      <vt:lpstr>Presentación de PowerPoint</vt:lpstr>
      <vt:lpstr>OBJETIVO GENERAL</vt:lpstr>
      <vt:lpstr>OBJETIVOS ESPECÍFICOS</vt:lpstr>
      <vt:lpstr>PLANTEAMIENTO DEL PROBLEMA</vt:lpstr>
      <vt:lpstr>PREGUNTA PROBLEMA</vt:lpstr>
      <vt:lpstr>ALCANCE</vt:lpstr>
      <vt:lpstr>JUSTIFICACIÓN DEL PROYECTO</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Yeisson Alvarez</cp:lastModifiedBy>
  <cp:revision>1</cp:revision>
  <dcterms:created xsi:type="dcterms:W3CDTF">2020-10-01T23:51:28Z</dcterms:created>
  <dcterms:modified xsi:type="dcterms:W3CDTF">2023-06-26T16:42:17Z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